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g, Tiangen (NIH/NCI) [F]" initials="CT([" lastIdx="1" clrIdx="0">
    <p:extLst>
      <p:ext uri="{19B8F6BF-5375-455C-9EA6-DF929625EA0E}">
        <p15:presenceInfo xmlns:p15="http://schemas.microsoft.com/office/powerpoint/2012/main" userId="S::changt7@nih.gov::068d31b7-40e5-4950-ad93-45e116d81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33"/>
    <a:srgbClr val="238B22"/>
    <a:srgbClr val="B32221"/>
    <a:srgbClr val="EEE8E1"/>
    <a:srgbClr val="0432FF"/>
    <a:srgbClr val="172CC7"/>
    <a:srgbClr val="EEADDA"/>
    <a:srgbClr val="C5E9EF"/>
    <a:srgbClr val="C80000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0" autoAdjust="0"/>
    <p:restoredTop sz="96646" autoAdjust="0"/>
  </p:normalViewPr>
  <p:slideViewPr>
    <p:cSldViewPr snapToGrid="0">
      <p:cViewPr>
        <p:scale>
          <a:sx n="214" d="100"/>
          <a:sy n="214" d="100"/>
        </p:scale>
        <p:origin x="992" y="-362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CF6A7-BC62-48E7-BB8D-1F822606BBD3}" type="datetimeFigureOut">
              <a:rPr lang="en-US" smtClean="0"/>
              <a:t>7/20/23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C0B3C-60AB-4F21-888B-813957B22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68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0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67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2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6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9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897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4879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4899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8221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798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9420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324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6689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9145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84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763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695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7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2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0" Type="http://schemas.openxmlformats.org/officeDocument/2006/relationships/image" Target="../media/image19.emf"/><Relationship Id="rId4" Type="http://schemas.openxmlformats.org/officeDocument/2006/relationships/image" Target="../media/image13.emf"/><Relationship Id="rId9" Type="http://schemas.openxmlformats.org/officeDocument/2006/relationships/image" Target="../media/image18.emf"/><Relationship Id="rId14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13" Type="http://schemas.openxmlformats.org/officeDocument/2006/relationships/image" Target="../media/image6.emf"/><Relationship Id="rId18" Type="http://schemas.openxmlformats.org/officeDocument/2006/relationships/image" Target="../media/image11.emf"/><Relationship Id="rId3" Type="http://schemas.openxmlformats.org/officeDocument/2006/relationships/image" Target="../media/image14.emf"/><Relationship Id="rId21" Type="http://schemas.openxmlformats.org/officeDocument/2006/relationships/image" Target="../media/image20.emf"/><Relationship Id="rId7" Type="http://schemas.openxmlformats.org/officeDocument/2006/relationships/image" Target="../media/image18.emf"/><Relationship Id="rId12" Type="http://schemas.openxmlformats.org/officeDocument/2006/relationships/image" Target="../media/image5.emf"/><Relationship Id="rId17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9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emf"/><Relationship Id="rId11" Type="http://schemas.openxmlformats.org/officeDocument/2006/relationships/image" Target="../media/image4.emf"/><Relationship Id="rId5" Type="http://schemas.openxmlformats.org/officeDocument/2006/relationships/image" Target="../media/image16.emf"/><Relationship Id="rId15" Type="http://schemas.openxmlformats.org/officeDocument/2006/relationships/image" Target="../media/image8.emf"/><Relationship Id="rId10" Type="http://schemas.openxmlformats.org/officeDocument/2006/relationships/image" Target="../media/image3.emf"/><Relationship Id="rId19" Type="http://schemas.openxmlformats.org/officeDocument/2006/relationships/image" Target="../media/image24.emf"/><Relationship Id="rId4" Type="http://schemas.openxmlformats.org/officeDocument/2006/relationships/image" Target="../media/image15.emf"/><Relationship Id="rId9" Type="http://schemas.openxmlformats.org/officeDocument/2006/relationships/image" Target="../media/image2.emf"/><Relationship Id="rId1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59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427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62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22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Sensitivity of PENCIL to input.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335564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936854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402173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59046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59046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520743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58779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69963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69963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2031660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69696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556432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556432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518129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556165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02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186">
            <a:extLst>
              <a:ext uri="{FF2B5EF4-FFF2-40B4-BE49-F238E27FC236}">
                <a16:creationId xmlns:a16="http://schemas.microsoft.com/office/drawing/2014/main" id="{B13773A8-0DA8-34BF-B30A-97C4A7F98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2408259"/>
            <a:ext cx="2063469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559647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797" y="559647"/>
            <a:ext cx="1675051" cy="9144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854" y="4141936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227" y="4141936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896" y="4141936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" y="4141936"/>
            <a:ext cx="1683143" cy="11887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56350" y="32306"/>
            <a:ext cx="46045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ICB response related CD8T cells (tumor: skin)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666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Testing reusability of PENCIL on different phenotypes.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84703" y="3686974"/>
            <a:ext cx="48851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CD8T cells (tumor: HNSCC)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4713132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3)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70447" y="396004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3399430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2)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75183" y="5248363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39142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04642" y="5250324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27258" y="522087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3506527" y="5248363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3844401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5404111" y="5242583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5309474" y="5213133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1836753" y="396599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1)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2319599" y="5248177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2098241" y="521490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2510697" y="525013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2490823" y="522068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938" y="559647"/>
            <a:ext cx="566443" cy="9144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64" y="559647"/>
            <a:ext cx="1521303" cy="914400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760183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479358" y="35846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609779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3047102" y="36441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57880" y="1409506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72059" y="1376233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60107" y="1411467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48422" y="1382017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518306" y="1403726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423669" y="137427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3075105" y="1403314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3190146" y="1370041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640031" y="1405275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973047" y="1375825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750147" y="1399138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797570" y="1365865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199158" y="1401099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483881" y="1371649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85289" y="100602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73042" y="4723537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74384" y="1252692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40768" y="1204395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87735" y="1252563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7537" y="5106884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521033" y="5243914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98899" y="159117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412499" y="159665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5031687" y="159599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56200" y="54526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2247106" y="545195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047F-5D17-FA19-8C70-5DBFC9810C94}"/>
              </a:ext>
            </a:extLst>
          </p:cNvPr>
          <p:cNvSpPr txBox="1"/>
          <p:nvPr/>
        </p:nvSpPr>
        <p:spPr>
          <a:xfrm>
            <a:off x="51702" y="1859442"/>
            <a:ext cx="3881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sex related CD8T cells (tumor: skin)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39282A-49A7-9150-2F82-3D1E7C7A4709}"/>
              </a:ext>
            </a:extLst>
          </p:cNvPr>
          <p:cNvSpPr txBox="1"/>
          <p:nvPr/>
        </p:nvSpPr>
        <p:spPr>
          <a:xfrm>
            <a:off x="1662937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D2B93-3888-FFD2-EF1E-F6335BE43FBE}"/>
              </a:ext>
            </a:extLst>
          </p:cNvPr>
          <p:cNvSpPr txBox="1"/>
          <p:nvPr/>
        </p:nvSpPr>
        <p:spPr>
          <a:xfrm>
            <a:off x="382112" y="218560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B28A0D-4CE3-8D70-24EA-FA35220AC3FE}"/>
              </a:ext>
            </a:extLst>
          </p:cNvPr>
          <p:cNvSpPr txBox="1"/>
          <p:nvPr/>
        </p:nvSpPr>
        <p:spPr>
          <a:xfrm>
            <a:off x="4512533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GSE145328 (test 3)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39EB4-9C65-FA76-7D0C-A051657EBB15}"/>
              </a:ext>
            </a:extLst>
          </p:cNvPr>
          <p:cNvSpPr txBox="1"/>
          <p:nvPr/>
        </p:nvSpPr>
        <p:spPr>
          <a:xfrm>
            <a:off x="2949856" y="219155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GSE144236 (test 2)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26474E-ABBD-9643-C77F-BFF962962E33}"/>
              </a:ext>
            </a:extLst>
          </p:cNvPr>
          <p:cNvCxnSpPr>
            <a:cxnSpLocks/>
          </p:cNvCxnSpPr>
          <p:nvPr/>
        </p:nvCxnSpPr>
        <p:spPr>
          <a:xfrm>
            <a:off x="402196" y="3329241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0A1A76A-C525-6459-2850-80019F2E644B}"/>
              </a:ext>
            </a:extLst>
          </p:cNvPr>
          <p:cNvSpPr txBox="1"/>
          <p:nvPr/>
        </p:nvSpPr>
        <p:spPr>
          <a:xfrm>
            <a:off x="774813" y="3295968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3E00D4-3CAF-5E8D-401C-E46FFE401021}"/>
              </a:ext>
            </a:extLst>
          </p:cNvPr>
          <p:cNvCxnSpPr>
            <a:cxnSpLocks/>
          </p:cNvCxnSpPr>
          <p:nvPr/>
        </p:nvCxnSpPr>
        <p:spPr>
          <a:xfrm>
            <a:off x="1372806" y="3331202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3DBE6B8-99FD-123C-7333-0C01DE28E316}"/>
              </a:ext>
            </a:extLst>
          </p:cNvPr>
          <p:cNvSpPr txBox="1"/>
          <p:nvPr/>
        </p:nvSpPr>
        <p:spPr>
          <a:xfrm>
            <a:off x="1461121" y="3301752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B8E5A4D-E5E5-D550-043A-A40401E77BB6}"/>
              </a:ext>
            </a:extLst>
          </p:cNvPr>
          <p:cNvCxnSpPr>
            <a:cxnSpLocks/>
          </p:cNvCxnSpPr>
          <p:nvPr/>
        </p:nvCxnSpPr>
        <p:spPr>
          <a:xfrm>
            <a:off x="2220168" y="3323461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084C7E-6919-31CF-9FD0-7FC23B7F7A9F}"/>
              </a:ext>
            </a:extLst>
          </p:cNvPr>
          <p:cNvSpPr txBox="1"/>
          <p:nvPr/>
        </p:nvSpPr>
        <p:spPr>
          <a:xfrm>
            <a:off x="2125531" y="3294011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2EBA2DF-A974-91DB-8205-90744EC12860}"/>
              </a:ext>
            </a:extLst>
          </p:cNvPr>
          <p:cNvCxnSpPr>
            <a:cxnSpLocks/>
          </p:cNvCxnSpPr>
          <p:nvPr/>
        </p:nvCxnSpPr>
        <p:spPr>
          <a:xfrm>
            <a:off x="2794532" y="3323049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B2A8E40-A0CD-27BC-9FFB-E0C12613BC78}"/>
              </a:ext>
            </a:extLst>
          </p:cNvPr>
          <p:cNvSpPr txBox="1"/>
          <p:nvPr/>
        </p:nvSpPr>
        <p:spPr>
          <a:xfrm>
            <a:off x="2912791" y="3289776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0D51C0-2795-117D-BF3D-B162C0AFE997}"/>
              </a:ext>
            </a:extLst>
          </p:cNvPr>
          <p:cNvCxnSpPr>
            <a:cxnSpLocks/>
          </p:cNvCxnSpPr>
          <p:nvPr/>
        </p:nvCxnSpPr>
        <p:spPr>
          <a:xfrm>
            <a:off x="3410973" y="3325010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FA3DFD2-DBF8-8A81-65EE-BFB767AE6B37}"/>
              </a:ext>
            </a:extLst>
          </p:cNvPr>
          <p:cNvSpPr txBox="1"/>
          <p:nvPr/>
        </p:nvSpPr>
        <p:spPr>
          <a:xfrm>
            <a:off x="3695692" y="3295560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7145B16-B904-9B48-A7C1-856257FD3C31}"/>
              </a:ext>
            </a:extLst>
          </p:cNvPr>
          <p:cNvCxnSpPr>
            <a:cxnSpLocks/>
          </p:cNvCxnSpPr>
          <p:nvPr/>
        </p:nvCxnSpPr>
        <p:spPr>
          <a:xfrm>
            <a:off x="4569773" y="3318873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E0A32DB-F62E-B955-1AAD-1FAB0AEB6EE3}"/>
              </a:ext>
            </a:extLst>
          </p:cNvPr>
          <p:cNvSpPr txBox="1"/>
          <p:nvPr/>
        </p:nvSpPr>
        <p:spPr>
          <a:xfrm>
            <a:off x="4617196" y="3285600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36B5AE1-BFD8-CE57-B5E6-B26348B6339B}"/>
              </a:ext>
            </a:extLst>
          </p:cNvPr>
          <p:cNvCxnSpPr>
            <a:cxnSpLocks/>
          </p:cNvCxnSpPr>
          <p:nvPr/>
        </p:nvCxnSpPr>
        <p:spPr>
          <a:xfrm>
            <a:off x="5060643" y="3320834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E11BF0E-3938-54C0-3807-275A04A8274D}"/>
              </a:ext>
            </a:extLst>
          </p:cNvPr>
          <p:cNvSpPr txBox="1"/>
          <p:nvPr/>
        </p:nvSpPr>
        <p:spPr>
          <a:xfrm>
            <a:off x="5303507" y="3291384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F11D618-5397-C2B0-25CE-B75F0EC24F0F}"/>
              </a:ext>
            </a:extLst>
          </p:cNvPr>
          <p:cNvCxnSpPr>
            <a:cxnSpLocks/>
          </p:cNvCxnSpPr>
          <p:nvPr/>
        </p:nvCxnSpPr>
        <p:spPr>
          <a:xfrm>
            <a:off x="457493" y="2854927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2899139F-8779-04B6-303C-AC69DF80650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77138" y="3172427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>
            <a:extLst>
              <a:ext uri="{FF2B5EF4-FFF2-40B4-BE49-F238E27FC236}">
                <a16:creationId xmlns:a16="http://schemas.microsoft.com/office/drawing/2014/main" id="{C65B1805-DAF5-B291-40AC-F28DE94B3F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63413" y="3124130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CF9F860F-1B16-C4B9-D7DF-8FA6A9B46BD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7361" y="3172298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8E8631E9-A797-D771-C27C-797558E2EA84}"/>
              </a:ext>
            </a:extLst>
          </p:cNvPr>
          <p:cNvSpPr txBox="1"/>
          <p:nvPr/>
        </p:nvSpPr>
        <p:spPr>
          <a:xfrm>
            <a:off x="1001653" y="351091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49351B1-D02D-E018-375E-1D0697F4355D}"/>
              </a:ext>
            </a:extLst>
          </p:cNvPr>
          <p:cNvSpPr txBox="1"/>
          <p:nvPr/>
        </p:nvSpPr>
        <p:spPr>
          <a:xfrm>
            <a:off x="3135144" y="35163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8A2AF5C-CFA5-F3BE-A444-4D15AC843A0A}"/>
              </a:ext>
            </a:extLst>
          </p:cNvPr>
          <p:cNvSpPr txBox="1"/>
          <p:nvPr/>
        </p:nvSpPr>
        <p:spPr>
          <a:xfrm>
            <a:off x="4851313" y="351572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5616440"/>
            <a:ext cx="4708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tumor tissue related CD8T cells (tumor: HNSCC)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646624" y="588951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365799" y="588951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4496220" y="588951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470535" y="7177829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634494" y="7144556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299994" y="7179790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222610" y="7150340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96BA4D79-D751-6B60-252C-E686F8560FAB}"/>
              </a:ext>
            </a:extLst>
          </p:cNvPr>
          <p:cNvCxnSpPr>
            <a:cxnSpLocks/>
          </p:cNvCxnSpPr>
          <p:nvPr/>
        </p:nvCxnSpPr>
        <p:spPr>
          <a:xfrm>
            <a:off x="4603317" y="7177829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8F6E40DB-618B-4C17-7BB1-6397EA7F4081}"/>
              </a:ext>
            </a:extLst>
          </p:cNvPr>
          <p:cNvSpPr txBox="1"/>
          <p:nvPr/>
        </p:nvSpPr>
        <p:spPr>
          <a:xfrm>
            <a:off x="4941191" y="7144556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7DFE197D-2E47-32FB-8A60-E766ACDB7247}"/>
              </a:ext>
            </a:extLst>
          </p:cNvPr>
          <p:cNvCxnSpPr>
            <a:cxnSpLocks/>
          </p:cNvCxnSpPr>
          <p:nvPr/>
        </p:nvCxnSpPr>
        <p:spPr>
          <a:xfrm>
            <a:off x="2337603" y="7172049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A87AC1DA-A3BF-B915-4268-42C1ADE6AA54}"/>
              </a:ext>
            </a:extLst>
          </p:cNvPr>
          <p:cNvSpPr txBox="1"/>
          <p:nvPr/>
        </p:nvSpPr>
        <p:spPr>
          <a:xfrm>
            <a:off x="2242966" y="7142599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933543" y="589546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416389" y="7177643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195031" y="714437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607487" y="7179604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587613" y="715015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447613" y="6653003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Elbow Connector 170">
            <a:extLst>
              <a:ext uri="{FF2B5EF4-FFF2-40B4-BE49-F238E27FC236}">
                <a16:creationId xmlns:a16="http://schemas.microsoft.com/office/drawing/2014/main" id="{403BDAEF-CCA5-A84D-3C49-00B5C25187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2889" y="7036350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5C22C9A-CBDE-4DDA-1090-532FD24B4B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17823" y="7173380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4CB5CBE5-331A-5B86-8E86-C4527879162E}"/>
              </a:ext>
            </a:extLst>
          </p:cNvPr>
          <p:cNvSpPr txBox="1"/>
          <p:nvPr/>
        </p:nvSpPr>
        <p:spPr>
          <a:xfrm>
            <a:off x="851552" y="738208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13A9328-693D-303A-0E35-14F6F9E7F42E}"/>
              </a:ext>
            </a:extLst>
          </p:cNvPr>
          <p:cNvSpPr txBox="1"/>
          <p:nvPr/>
        </p:nvSpPr>
        <p:spPr>
          <a:xfrm>
            <a:off x="3343896" y="738142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pic>
        <p:nvPicPr>
          <p:cNvPr id="189" name="Picture 188">
            <a:extLst>
              <a:ext uri="{FF2B5EF4-FFF2-40B4-BE49-F238E27FC236}">
                <a16:creationId xmlns:a16="http://schemas.microsoft.com/office/drawing/2014/main" id="{866D5BD8-CC3F-1C97-D356-5838321A392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325" y="2404473"/>
            <a:ext cx="760651" cy="914400"/>
          </a:xfrm>
          <a:prstGeom prst="rect">
            <a:avLst/>
          </a:prstGeom>
        </p:spPr>
      </p:pic>
      <p:pic>
        <p:nvPicPr>
          <p:cNvPr id="191" name="Picture 190">
            <a:extLst>
              <a:ext uri="{FF2B5EF4-FFF2-40B4-BE49-F238E27FC236}">
                <a16:creationId xmlns:a16="http://schemas.microsoft.com/office/drawing/2014/main" id="{52E0BAC0-B7F4-3B2E-3E99-ADF1D72614C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687" y="2405453"/>
            <a:ext cx="566442" cy="914400"/>
          </a:xfrm>
          <a:prstGeom prst="rect">
            <a:avLst/>
          </a:prstGeom>
        </p:spPr>
      </p:pic>
      <p:pic>
        <p:nvPicPr>
          <p:cNvPr id="193" name="Picture 192">
            <a:extLst>
              <a:ext uri="{FF2B5EF4-FFF2-40B4-BE49-F238E27FC236}">
                <a16:creationId xmlns:a16="http://schemas.microsoft.com/office/drawing/2014/main" id="{624834F3-F3E5-4503-2439-06E1D7B5E64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264" y="2419172"/>
            <a:ext cx="76065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202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4E544A-DA13-9496-36FD-E7E1219C6F17}"/>
              </a:ext>
            </a:extLst>
          </p:cNvPr>
          <p:cNvSpPr txBox="1"/>
          <p:nvPr/>
        </p:nvSpPr>
        <p:spPr>
          <a:xfrm>
            <a:off x="-1328" y="9538218"/>
            <a:ext cx="646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2. A simple method identifying phenotype-related cells.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235FE0-3EE6-BFD1-1FB2-B5BB5EEB5D91}"/>
              </a:ext>
            </a:extLst>
          </p:cNvPr>
          <p:cNvSpPr/>
          <p:nvPr/>
        </p:nvSpPr>
        <p:spPr>
          <a:xfrm>
            <a:off x="300038" y="3448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FC8073E-7EC7-6502-EB06-28AC3ABE3777}"/>
              </a:ext>
            </a:extLst>
          </p:cNvPr>
          <p:cNvCxnSpPr/>
          <p:nvPr/>
        </p:nvCxnSpPr>
        <p:spPr>
          <a:xfrm>
            <a:off x="162877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D1FE841-6A8F-2605-6429-4A32A6395DF0}"/>
              </a:ext>
            </a:extLst>
          </p:cNvPr>
          <p:cNvSpPr txBox="1"/>
          <p:nvPr/>
        </p:nvSpPr>
        <p:spPr>
          <a:xfrm>
            <a:off x="1528762" y="359152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F41FFE-8D6A-FEE5-0BCB-96227143B193}"/>
              </a:ext>
            </a:extLst>
          </p:cNvPr>
          <p:cNvSpPr/>
          <p:nvPr/>
        </p:nvSpPr>
        <p:spPr>
          <a:xfrm>
            <a:off x="2886615" y="344862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A60D69-9D58-C52A-DE6F-A5F5CBC36CAC}"/>
              </a:ext>
            </a:extLst>
          </p:cNvPr>
          <p:cNvCxnSpPr/>
          <p:nvPr/>
        </p:nvCxnSpPr>
        <p:spPr>
          <a:xfrm>
            <a:off x="414445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2F66A-172A-E686-3324-0DC84968A7A9}"/>
              </a:ext>
            </a:extLst>
          </p:cNvPr>
          <p:cNvSpPr txBox="1"/>
          <p:nvPr/>
        </p:nvSpPr>
        <p:spPr>
          <a:xfrm>
            <a:off x="4044442" y="359152"/>
            <a:ext cx="2252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differential cell abundance test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DE7B7-44F0-8155-6C56-058D34CF0AF2}"/>
              </a:ext>
            </a:extLst>
          </p:cNvPr>
          <p:cNvCxnSpPr/>
          <p:nvPr/>
        </p:nvCxnSpPr>
        <p:spPr>
          <a:xfrm>
            <a:off x="180975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71897C-B56C-6575-68DC-341A48BB082B}"/>
              </a:ext>
            </a:extLst>
          </p:cNvPr>
          <p:cNvSpPr txBox="1"/>
          <p:nvPr/>
        </p:nvSpPr>
        <p:spPr>
          <a:xfrm>
            <a:off x="80962" y="1983164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E60552-025A-B0D6-11DF-7737EC28FA93}"/>
              </a:ext>
            </a:extLst>
          </p:cNvPr>
          <p:cNvSpPr/>
          <p:nvPr/>
        </p:nvSpPr>
        <p:spPr>
          <a:xfrm>
            <a:off x="2137935" y="19831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9B21D0-A2EB-D2BF-560B-DDCA2F04FA85}"/>
              </a:ext>
            </a:extLst>
          </p:cNvPr>
          <p:cNvCxnSpPr/>
          <p:nvPr/>
        </p:nvCxnSpPr>
        <p:spPr>
          <a:xfrm>
            <a:off x="3458654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7DD32DF-2D9C-438B-F5FB-177217D5945C}"/>
              </a:ext>
            </a:extLst>
          </p:cNvPr>
          <p:cNvSpPr txBox="1"/>
          <p:nvPr/>
        </p:nvSpPr>
        <p:spPr>
          <a:xfrm>
            <a:off x="3358641" y="1983164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Make reference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1ECBA5-D1EE-E010-A906-4DC617B39E79}"/>
              </a:ext>
            </a:extLst>
          </p:cNvPr>
          <p:cNvCxnSpPr/>
          <p:nvPr/>
        </p:nvCxnSpPr>
        <p:spPr>
          <a:xfrm>
            <a:off x="180975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F5FEA3-84BF-9741-202E-495A91F907A5}"/>
              </a:ext>
            </a:extLst>
          </p:cNvPr>
          <p:cNvSpPr txBox="1"/>
          <p:nvPr/>
        </p:nvSpPr>
        <p:spPr>
          <a:xfrm>
            <a:off x="66675" y="3401881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Predict on new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B8498F-C50E-473D-4775-689C17316C01}"/>
              </a:ext>
            </a:extLst>
          </p:cNvPr>
          <p:cNvSpPr/>
          <p:nvPr/>
        </p:nvSpPr>
        <p:spPr>
          <a:xfrm>
            <a:off x="2114820" y="371457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C0AFA1-4668-E703-3213-5D2BFAC390AD}"/>
              </a:ext>
            </a:extLst>
          </p:cNvPr>
          <p:cNvCxnSpPr/>
          <p:nvPr/>
        </p:nvCxnSpPr>
        <p:spPr>
          <a:xfrm>
            <a:off x="3458654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B4ECB02-98A7-3709-B290-182F3077CA45}"/>
              </a:ext>
            </a:extLst>
          </p:cNvPr>
          <p:cNvSpPr txBox="1"/>
          <p:nvPr/>
        </p:nvSpPr>
        <p:spPr>
          <a:xfrm>
            <a:off x="3344354" y="3401881"/>
            <a:ext cx="16417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8AC1C4-0E0E-F1AA-6C41-CB4D242AB544}"/>
              </a:ext>
            </a:extLst>
          </p:cNvPr>
          <p:cNvSpPr txBox="1"/>
          <p:nvPr/>
        </p:nvSpPr>
        <p:spPr>
          <a:xfrm>
            <a:off x="4144455" y="3865334"/>
            <a:ext cx="21323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Sample level phenotype prediction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DEG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Pathway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Signature making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341B7-6704-1A04-6933-DCD6F2089810}"/>
              </a:ext>
            </a:extLst>
          </p:cNvPr>
          <p:cNvSpPr txBox="1"/>
          <p:nvPr/>
        </p:nvSpPr>
        <p:spPr>
          <a:xfrm>
            <a:off x="24522" y="432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8E9724-31A3-27FD-28A5-781D884E74DC}"/>
              </a:ext>
            </a:extLst>
          </p:cNvPr>
          <p:cNvSpPr txBox="1"/>
          <p:nvPr/>
        </p:nvSpPr>
        <p:spPr>
          <a:xfrm>
            <a:off x="23983" y="48111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01BF7-72C1-8BE9-EEA4-2E90B804E455}"/>
              </a:ext>
            </a:extLst>
          </p:cNvPr>
          <p:cNvSpPr/>
          <p:nvPr/>
        </p:nvSpPr>
        <p:spPr>
          <a:xfrm>
            <a:off x="357728" y="5207921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1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D6060C-6FB4-5C06-8A27-0F3E4ED8F556}"/>
              </a:ext>
            </a:extLst>
          </p:cNvPr>
          <p:cNvCxnSpPr/>
          <p:nvPr/>
        </p:nvCxnSpPr>
        <p:spPr>
          <a:xfrm>
            <a:off x="1652310" y="5748198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D7B1A7C-8882-0792-FDD9-E256286750D6}"/>
              </a:ext>
            </a:extLst>
          </p:cNvPr>
          <p:cNvSpPr txBox="1"/>
          <p:nvPr/>
        </p:nvSpPr>
        <p:spPr>
          <a:xfrm>
            <a:off x="1552297" y="5205275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190E7B-8926-B48A-FF94-223371D9C57A}"/>
              </a:ext>
            </a:extLst>
          </p:cNvPr>
          <p:cNvSpPr/>
          <p:nvPr/>
        </p:nvSpPr>
        <p:spPr>
          <a:xfrm>
            <a:off x="2963812" y="520527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F8EEB-8C45-37FC-B915-60897A067BC7}"/>
              </a:ext>
            </a:extLst>
          </p:cNvPr>
          <p:cNvSpPr/>
          <p:nvPr/>
        </p:nvSpPr>
        <p:spPr>
          <a:xfrm>
            <a:off x="357728" y="652886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2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80E81D2-2DCF-BB3D-3992-7098B61A9962}"/>
              </a:ext>
            </a:extLst>
          </p:cNvPr>
          <p:cNvCxnSpPr/>
          <p:nvPr/>
        </p:nvCxnSpPr>
        <p:spPr>
          <a:xfrm>
            <a:off x="1652310" y="7069141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60839B-23D4-A381-653B-6F583793BD98}"/>
              </a:ext>
            </a:extLst>
          </p:cNvPr>
          <p:cNvSpPr txBox="1"/>
          <p:nvPr/>
        </p:nvSpPr>
        <p:spPr>
          <a:xfrm>
            <a:off x="1552297" y="6526218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DC4A7A-6F3A-C7B4-90B0-B56173DAC23C}"/>
              </a:ext>
            </a:extLst>
          </p:cNvPr>
          <p:cNvSpPr/>
          <p:nvPr/>
        </p:nvSpPr>
        <p:spPr>
          <a:xfrm>
            <a:off x="2963812" y="6526217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A2E51F-36F0-23A3-EFC0-E0060AF9F2E4}"/>
              </a:ext>
            </a:extLst>
          </p:cNvPr>
          <p:cNvCxnSpPr/>
          <p:nvPr/>
        </p:nvCxnSpPr>
        <p:spPr>
          <a:xfrm>
            <a:off x="4246738" y="5720960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B78C48-24A4-DA2C-07AF-C2F1568B5C93}"/>
              </a:ext>
            </a:extLst>
          </p:cNvPr>
          <p:cNvSpPr txBox="1"/>
          <p:nvPr/>
        </p:nvSpPr>
        <p:spPr>
          <a:xfrm>
            <a:off x="4146725" y="4998746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8B2929-B0E4-B86D-C573-536EC77AA171}"/>
              </a:ext>
            </a:extLst>
          </p:cNvPr>
          <p:cNvCxnSpPr/>
          <p:nvPr/>
        </p:nvCxnSpPr>
        <p:spPr>
          <a:xfrm>
            <a:off x="4246738" y="704190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99A4D99-F5F6-5934-3E1A-6F7F1E4B37AD}"/>
              </a:ext>
            </a:extLst>
          </p:cNvPr>
          <p:cNvSpPr txBox="1"/>
          <p:nvPr/>
        </p:nvSpPr>
        <p:spPr>
          <a:xfrm>
            <a:off x="4146725" y="631969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0508DAC-DF74-209B-7270-1AE65805DB4B}"/>
              </a:ext>
            </a:extLst>
          </p:cNvPr>
          <p:cNvSpPr/>
          <p:nvPr/>
        </p:nvSpPr>
        <p:spPr>
          <a:xfrm>
            <a:off x="5258531" y="522323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4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6F01F4-D05C-5DD4-7326-B138D93A4D0D}"/>
              </a:ext>
            </a:extLst>
          </p:cNvPr>
          <p:cNvSpPr/>
          <p:nvPr/>
        </p:nvSpPr>
        <p:spPr>
          <a:xfrm>
            <a:off x="5258531" y="6544178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5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47051F-71F6-D72C-7E0D-6623E3CCD311}"/>
              </a:ext>
            </a:extLst>
          </p:cNvPr>
          <p:cNvSpPr/>
          <p:nvPr/>
        </p:nvSpPr>
        <p:spPr>
          <a:xfrm>
            <a:off x="357728" y="7792556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3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1FF702-8DE0-FC62-0F6A-EDDD7E44912F}"/>
              </a:ext>
            </a:extLst>
          </p:cNvPr>
          <p:cNvCxnSpPr/>
          <p:nvPr/>
        </p:nvCxnSpPr>
        <p:spPr>
          <a:xfrm>
            <a:off x="1652310" y="833283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00AA8F2-E2CA-9AFD-7226-9DC9205C45A0}"/>
              </a:ext>
            </a:extLst>
          </p:cNvPr>
          <p:cNvSpPr txBox="1"/>
          <p:nvPr/>
        </p:nvSpPr>
        <p:spPr>
          <a:xfrm>
            <a:off x="1552297" y="7789910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09B502D-D421-C72A-BF4B-EDAE8B0868EB}"/>
              </a:ext>
            </a:extLst>
          </p:cNvPr>
          <p:cNvSpPr/>
          <p:nvPr/>
        </p:nvSpPr>
        <p:spPr>
          <a:xfrm>
            <a:off x="2963812" y="7789909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8717C0-B989-57F6-6D26-8462D082497F}"/>
              </a:ext>
            </a:extLst>
          </p:cNvPr>
          <p:cNvCxnSpPr/>
          <p:nvPr/>
        </p:nvCxnSpPr>
        <p:spPr>
          <a:xfrm>
            <a:off x="4246738" y="830559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2236DAD-90B5-E2BC-6358-828F532BDCDA}"/>
              </a:ext>
            </a:extLst>
          </p:cNvPr>
          <p:cNvSpPr txBox="1"/>
          <p:nvPr/>
        </p:nvSpPr>
        <p:spPr>
          <a:xfrm>
            <a:off x="4146725" y="7583382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B012CA5-B622-9AE3-1417-DE2DAC3EFB5B}"/>
              </a:ext>
            </a:extLst>
          </p:cNvPr>
          <p:cNvSpPr/>
          <p:nvPr/>
        </p:nvSpPr>
        <p:spPr>
          <a:xfrm>
            <a:off x="5258531" y="7807870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6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32F55F-C442-CDEE-589E-72787C177351}"/>
              </a:ext>
            </a:extLst>
          </p:cNvPr>
          <p:cNvSpPr txBox="1"/>
          <p:nvPr/>
        </p:nvSpPr>
        <p:spPr>
          <a:xfrm>
            <a:off x="505540" y="8974514"/>
            <a:ext cx="73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E35844-4744-B7E2-2525-0732DDA9D085}"/>
              </a:ext>
            </a:extLst>
          </p:cNvPr>
          <p:cNvSpPr txBox="1"/>
          <p:nvPr/>
        </p:nvSpPr>
        <p:spPr>
          <a:xfrm>
            <a:off x="5535749" y="8968970"/>
            <a:ext cx="467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017603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520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003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795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540" y="6195889"/>
            <a:ext cx="1792305" cy="978408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601" y="7900013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272" y="7900013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941" y="7900013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7900013"/>
            <a:ext cx="1683143" cy="118872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7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66957" y="5668548"/>
            <a:ext cx="5720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skin; phenotype: ICB response)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69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A general usage report of PENCIL.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277689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878979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344298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95310" y="7445051"/>
            <a:ext cx="5981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HNSCC; phenotype: HPV infection)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1661879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1)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81054" y="7718123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4511475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01171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01171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462868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00904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12088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12088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1973785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11821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498557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498557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460254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498290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85790" y="9006440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49749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15249" y="9008401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37865" y="8978951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4618572" y="9006440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4956446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2352858" y="9000660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2258221" y="8971210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2948798" y="772407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3431644" y="9006254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3210286" y="8972981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3622742" y="9008215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3602868" y="8978765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5" name="Picture 134">
            <a:extLst>
              <a:ext uri="{FF2B5EF4-FFF2-40B4-BE49-F238E27FC236}">
                <a16:creationId xmlns:a16="http://schemas.microsoft.com/office/drawing/2014/main" id="{31E75F7B-F519-F912-47CE-7764F68EE6C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8" y="6195889"/>
            <a:ext cx="1835598" cy="978408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001" y="6195889"/>
            <a:ext cx="606094" cy="978408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290" y="6195889"/>
            <a:ext cx="1627794" cy="978408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678192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97367" y="5994708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527788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965111" y="6000657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17451" y="7138347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790068" y="7105074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388061" y="7140308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476376" y="7110858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235423" y="7132567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140786" y="7103117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809787" y="7132155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928046" y="7098882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426228" y="7134116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710947" y="710466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585028" y="7127979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632451" y="709470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075898" y="7129940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318762" y="710049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03298" y="666997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62868" y="8481614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92393" y="6981533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668" y="6933236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22616" y="6981404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48144" y="8864961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33078" y="9001991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16908" y="73200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150399" y="73254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866568" y="73248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66807" y="92106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3359151" y="92100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041425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110927</TotalTime>
  <Words>1009</Words>
  <Application>Microsoft Macintosh PowerPoint</Application>
  <PresentationFormat>A4 Paper (210x297 mm)</PresentationFormat>
  <Paragraphs>233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picb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report</dc:title>
  <dc:creator>Tiangen Chang</dc:creator>
  <cp:lastModifiedBy>Tiangen Chang (NIH/NCI)</cp:lastModifiedBy>
  <cp:revision>1905</cp:revision>
  <dcterms:created xsi:type="dcterms:W3CDTF">2022-01-17T23:31:35Z</dcterms:created>
  <dcterms:modified xsi:type="dcterms:W3CDTF">2023-07-20T18:39:47Z</dcterms:modified>
</cp:coreProperties>
</file>

<file path=docProps/thumbnail.jpeg>
</file>